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4"/>
  </p:notesMasterIdLst>
  <p:sldIdLst>
    <p:sldId id="256" r:id="rId5"/>
    <p:sldId id="279" r:id="rId6"/>
    <p:sldId id="281" r:id="rId7"/>
    <p:sldId id="276" r:id="rId8"/>
    <p:sldId id="283" r:id="rId9"/>
    <p:sldId id="284" r:id="rId10"/>
    <p:sldId id="285" r:id="rId11"/>
    <p:sldId id="286" r:id="rId12"/>
    <p:sldId id="262" r:id="rId13"/>
  </p:sldIdLst>
  <p:sldSz cx="9144000" cy="5143500" type="screen16x9"/>
  <p:notesSz cx="6858000" cy="9144000"/>
  <p:embeddedFontLst>
    <p:embeddedFont>
      <p:font typeface="Manrope" pitchFamily="2" charset="0"/>
      <p:regular r:id="rId15"/>
      <p:bold r:id="rId16"/>
    </p:embeddedFont>
    <p:embeddedFont>
      <p:font typeface="Manrope ExtraBold" pitchFamily="2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747775"/>
          </p15:clr>
        </p15:guide>
        <p15:guide id="2" orient="horz" pos="900">
          <p15:clr>
            <a:srgbClr val="747775"/>
          </p15:clr>
        </p15:guide>
        <p15:guide id="3" orient="horz" pos="10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09BE66-6B31-0072-B88C-DBFB8F6F7E8E}" name="Jonathan Thornton" initials="JT" userId="S::jthornton@raisingareader.org::ff84cd9a-945c-4485-b49b-762fd1064f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94A"/>
    <a:srgbClr val="FA1F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B6F85-D486-B9BB-1810-8DC851719DC7}" v="28" dt="2025-05-06T00:19:01.679"/>
    <p1510:client id="{3B98C697-0681-CFBC-A534-5445014E2B35}" v="44" dt="2025-05-06T00:05:37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6" d="100"/>
          <a:sy n="136" d="100"/>
        </p:scale>
        <p:origin x="208" y="504"/>
      </p:cViewPr>
      <p:guideLst>
        <p:guide pos="2880"/>
        <p:guide orient="horz" pos="900"/>
        <p:guide orient="horz" pos="10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7405DB2A-7335-CDDB-61A5-85A2F7E94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2f09fc086_0_259:notes">
            <a:extLst>
              <a:ext uri="{FF2B5EF4-FFF2-40B4-BE49-F238E27FC236}">
                <a16:creationId xmlns:a16="http://schemas.microsoft.com/office/drawing/2014/main" id="{FEBE03EB-6C21-47AC-8CC5-F662C2DC3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2f09fc086_0_259:notes">
            <a:extLst>
              <a:ext uri="{FF2B5EF4-FFF2-40B4-BE49-F238E27FC236}">
                <a16:creationId xmlns:a16="http://schemas.microsoft.com/office/drawing/2014/main" id="{208D4634-92B0-C51F-70B6-27E3E535B2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08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2f09fc08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c2f09fc08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77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D828B97F-413B-345D-B7EE-D76B3F4C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2f09fc086_0_294:notes">
            <a:extLst>
              <a:ext uri="{FF2B5EF4-FFF2-40B4-BE49-F238E27FC236}">
                <a16:creationId xmlns:a16="http://schemas.microsoft.com/office/drawing/2014/main" id="{4E1B722C-5C9C-B92A-2CFF-0409D2C3D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2f09fc086_0_294:notes">
            <a:extLst>
              <a:ext uri="{FF2B5EF4-FFF2-40B4-BE49-F238E27FC236}">
                <a16:creationId xmlns:a16="http://schemas.microsoft.com/office/drawing/2014/main" id="{00A488A5-AF58-9C54-ABE4-F36E0AF6D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39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D828B97F-413B-345D-B7EE-D76B3F4C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2f09fc086_0_294:notes">
            <a:extLst>
              <a:ext uri="{FF2B5EF4-FFF2-40B4-BE49-F238E27FC236}">
                <a16:creationId xmlns:a16="http://schemas.microsoft.com/office/drawing/2014/main" id="{4E1B722C-5C9C-B92A-2CFF-0409D2C3D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2f09fc086_0_294:notes">
            <a:extLst>
              <a:ext uri="{FF2B5EF4-FFF2-40B4-BE49-F238E27FC236}">
                <a16:creationId xmlns:a16="http://schemas.microsoft.com/office/drawing/2014/main" id="{00A488A5-AF58-9C54-ABE4-F36E0AF6D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26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7405DB2A-7335-CDDB-61A5-85A2F7E94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2f09fc086_0_259:notes">
            <a:extLst>
              <a:ext uri="{FF2B5EF4-FFF2-40B4-BE49-F238E27FC236}">
                <a16:creationId xmlns:a16="http://schemas.microsoft.com/office/drawing/2014/main" id="{FEBE03EB-6C21-47AC-8CC5-F662C2DC3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2f09fc086_0_259:notes">
            <a:extLst>
              <a:ext uri="{FF2B5EF4-FFF2-40B4-BE49-F238E27FC236}">
                <a16:creationId xmlns:a16="http://schemas.microsoft.com/office/drawing/2014/main" id="{208D4634-92B0-C51F-70B6-27E3E535B2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275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2f09fc08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c2f09fc08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377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2f09fc08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2f09fc086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916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2f09fc08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2f09fc086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-title">
  <p:cSld name="Title and sub-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29846" y="251383"/>
            <a:ext cx="8085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429847" y="4832854"/>
            <a:ext cx="64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norm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29846" y="781032"/>
            <a:ext cx="8085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846">
          <p15:clr>
            <a:srgbClr val="FBAE40"/>
          </p15:clr>
        </p15:guide>
        <p15:guide id="3" orient="horz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/>
          <a:srcRect t="18870" b="-3266"/>
          <a:stretch/>
        </p:blipFill>
        <p:spPr>
          <a:xfrm>
            <a:off x="1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-8650" y="3027717"/>
            <a:ext cx="6641159" cy="2115683"/>
          </a:xfrm>
          <a:prstGeom prst="rect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194009" y="3106745"/>
            <a:ext cx="6436800" cy="151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Building Early Literacy </a:t>
            </a:r>
            <a:br>
              <a:rPr lang="en-US" sz="3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3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and Strong Families </a:t>
            </a:r>
            <a:br>
              <a:rPr lang="en-US" sz="3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3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with Raising a Reader</a:t>
            </a:r>
            <a:endParaRPr sz="3200" b="1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6632509" y="3027717"/>
            <a:ext cx="2511541" cy="21156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8528" y="3279049"/>
            <a:ext cx="1427025" cy="14250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CA1DF97E-3040-F5AA-BA89-50F0496FB83F}"/>
              </a:ext>
            </a:extLst>
          </p:cNvPr>
          <p:cNvSpPr txBox="1"/>
          <p:nvPr/>
        </p:nvSpPr>
        <p:spPr>
          <a:xfrm>
            <a:off x="194009" y="4587432"/>
            <a:ext cx="3528905" cy="37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Presented by:</a:t>
            </a:r>
            <a:endParaRPr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334B48D-0B7A-F07F-C206-C58F306D920E}"/>
              </a:ext>
            </a:extLst>
          </p:cNvPr>
          <p:cNvSpPr txBox="1"/>
          <p:nvPr/>
        </p:nvSpPr>
        <p:spPr>
          <a:xfrm>
            <a:off x="4080209" y="4587432"/>
            <a:ext cx="3528905" cy="37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Date:</a:t>
            </a:r>
            <a:endParaRPr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94A"/>
        </a:solidFill>
        <a:effectLst/>
      </p:bgPr>
    </p:bg>
    <p:spTree>
      <p:nvGrpSpPr>
        <p:cNvPr id="1" name="Shape 80">
          <a:extLst>
            <a:ext uri="{FF2B5EF4-FFF2-40B4-BE49-F238E27FC236}">
              <a16:creationId xmlns:a16="http://schemas.microsoft.com/office/drawing/2014/main" id="{CFC683A2-BC96-CBDA-1B60-C695FEF3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>
            <a:extLst>
              <a:ext uri="{FF2B5EF4-FFF2-40B4-BE49-F238E27FC236}">
                <a16:creationId xmlns:a16="http://schemas.microsoft.com/office/drawing/2014/main" id="{BCDF9EE1-F157-2308-222A-244A6EBDBC96}"/>
              </a:ext>
            </a:extLst>
          </p:cNvPr>
          <p:cNvPicPr preferRelativeResize="0"/>
          <p:nvPr/>
        </p:nvPicPr>
        <p:blipFill>
          <a:blip r:embed="rId3"/>
          <a:srcRect l="22552" t="16606" r="24776" b="19067"/>
          <a:stretch/>
        </p:blipFill>
        <p:spPr>
          <a:xfrm rot="5400000">
            <a:off x="4766099" y="765601"/>
            <a:ext cx="5143501" cy="361229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>
            <a:extLst>
              <a:ext uri="{FF2B5EF4-FFF2-40B4-BE49-F238E27FC236}">
                <a16:creationId xmlns:a16="http://schemas.microsoft.com/office/drawing/2014/main" id="{10501439-8BBE-D76B-F287-971C826FD323}"/>
              </a:ext>
            </a:extLst>
          </p:cNvPr>
          <p:cNvSpPr txBox="1"/>
          <p:nvPr/>
        </p:nvSpPr>
        <p:spPr>
          <a:xfrm>
            <a:off x="457200" y="1201678"/>
            <a:ext cx="5074500" cy="279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Raising a Reader is a national early literacy and family engagement organization with a simple, powerful mission: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foster healthy brain development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strengthen family bonds</a:t>
            </a:r>
            <a:endParaRPr dirty="0">
              <a:solidFill>
                <a:srgbClr val="FFFFFF"/>
              </a:solidFill>
              <a:latin typeface="Manrope"/>
              <a:ea typeface="Manrope"/>
              <a:cs typeface="Manrope"/>
            </a:endParaRPr>
          </a:p>
          <a:p>
            <a:pPr marL="365760" indent="-238125">
              <a:lnSpc>
                <a:spcPct val="115000"/>
              </a:lnSpc>
              <a:spcBef>
                <a:spcPts val="1000"/>
              </a:spcBef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dirty="0">
                <a:solidFill>
                  <a:srgbClr val="FFFFFF"/>
                </a:solidFill>
                <a:latin typeface="Manrope"/>
                <a:ea typeface="Manrope"/>
                <a:sym typeface="Manrope"/>
              </a:rPr>
              <a:t>build early literacy skills by encouraging shared reading routines at home</a:t>
            </a:r>
            <a:endParaRPr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sz="1600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5" name="Google Shape;85;p16">
            <a:extLst>
              <a:ext uri="{FF2B5EF4-FFF2-40B4-BE49-F238E27FC236}">
                <a16:creationId xmlns:a16="http://schemas.microsoft.com/office/drawing/2014/main" id="{1C96E4FF-E3DF-DA2E-ED5A-44F252035144}"/>
              </a:ext>
            </a:extLst>
          </p:cNvPr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>
            <a:extLst>
              <a:ext uri="{FF2B5EF4-FFF2-40B4-BE49-F238E27FC236}">
                <a16:creationId xmlns:a16="http://schemas.microsoft.com/office/drawing/2014/main" id="{A60D75CD-7898-40BE-8008-7E20DCFC3627}"/>
              </a:ext>
            </a:extLst>
          </p:cNvPr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6">
            <a:extLst>
              <a:ext uri="{FF2B5EF4-FFF2-40B4-BE49-F238E27FC236}">
                <a16:creationId xmlns:a16="http://schemas.microsoft.com/office/drawing/2014/main" id="{1678E91A-7215-1612-3765-EDD155DE4E1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DDABFAEA-B3B5-F78A-62B7-DE62BFBDD1E9}"/>
              </a:ext>
            </a:extLst>
          </p:cNvPr>
          <p:cNvSpPr txBox="1"/>
          <p:nvPr/>
        </p:nvSpPr>
        <p:spPr>
          <a:xfrm>
            <a:off x="457200" y="3659799"/>
            <a:ext cx="5074500" cy="94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sz="12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Optional: Add 1-2 sentences about your local Affiliate's role (example: "Since [Year], [Affiliate Name] has proudly brought Raising a Reader to families across [County/City Name].")</a:t>
            </a:r>
            <a:endParaRPr sz="1200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" name="Google Shape;130;p20">
            <a:extLst>
              <a:ext uri="{FF2B5EF4-FFF2-40B4-BE49-F238E27FC236}">
                <a16:creationId xmlns:a16="http://schemas.microsoft.com/office/drawing/2014/main" id="{365BFFFD-91F0-C63F-FB14-8B856908C53F}"/>
              </a:ext>
            </a:extLst>
          </p:cNvPr>
          <p:cNvSpPr txBox="1"/>
          <p:nvPr/>
        </p:nvSpPr>
        <p:spPr>
          <a:xfrm>
            <a:off x="457200" y="781775"/>
            <a:ext cx="853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About Raising a Reader</a:t>
            </a:r>
            <a:endParaRPr sz="3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4" name="Google Shape;131;p20">
            <a:extLst>
              <a:ext uri="{FF2B5EF4-FFF2-40B4-BE49-F238E27FC236}">
                <a16:creationId xmlns:a16="http://schemas.microsoft.com/office/drawing/2014/main" id="{D7329348-131E-EF36-F249-F6A4AD460D59}"/>
              </a:ext>
            </a:extLst>
          </p:cNvPr>
          <p:cNvSpPr/>
          <p:nvPr/>
        </p:nvSpPr>
        <p:spPr>
          <a:xfrm>
            <a:off x="457200" y="738350"/>
            <a:ext cx="47169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78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 l="-4630" r="-2309" b="-2312"/>
          <a:stretch/>
        </p:blipFill>
        <p:spPr>
          <a:xfrm>
            <a:off x="8381550" y="129796"/>
            <a:ext cx="609401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0F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F72946F4-89F4-554D-7DAD-BFD337C6B7AB}"/>
              </a:ext>
            </a:extLst>
          </p:cNvPr>
          <p:cNvSpPr txBox="1"/>
          <p:nvPr/>
        </p:nvSpPr>
        <p:spPr>
          <a:xfrm>
            <a:off x="359228" y="1447422"/>
            <a:ext cx="5074500" cy="248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Children who are read to regularly perform better in school.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Early language skills are a key predictor of academic achievement.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Family engagement through reading strengthens emotional bonds.</a:t>
            </a:r>
            <a:endParaRPr sz="1800" dirty="0">
              <a:solidFill>
                <a:srgbClr val="0F294A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" name="Google Shape;219;p25">
            <a:extLst>
              <a:ext uri="{FF2B5EF4-FFF2-40B4-BE49-F238E27FC236}">
                <a16:creationId xmlns:a16="http://schemas.microsoft.com/office/drawing/2014/main" id="{1F5869D9-8260-BF1E-084E-7BED0508BAC4}"/>
              </a:ext>
            </a:extLst>
          </p:cNvPr>
          <p:cNvSpPr/>
          <p:nvPr/>
        </p:nvSpPr>
        <p:spPr>
          <a:xfrm>
            <a:off x="5349246" y="1536409"/>
            <a:ext cx="3435525" cy="2604887"/>
          </a:xfrm>
          <a:prstGeom prst="roundRect">
            <a:avLst>
              <a:gd name="adj" fmla="val 9042"/>
            </a:avLst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0;p25">
            <a:extLst>
              <a:ext uri="{FF2B5EF4-FFF2-40B4-BE49-F238E27FC236}">
                <a16:creationId xmlns:a16="http://schemas.microsoft.com/office/drawing/2014/main" id="{AD864378-4B9C-044E-194C-39274C78DAEC}"/>
              </a:ext>
            </a:extLst>
          </p:cNvPr>
          <p:cNvSpPr txBox="1"/>
          <p:nvPr/>
        </p:nvSpPr>
        <p:spPr>
          <a:xfrm>
            <a:off x="5672928" y="2958696"/>
            <a:ext cx="2872642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Reading proficiency by </a:t>
            </a:r>
            <a:r>
              <a:rPr lang="en-US" sz="1800" b="1" dirty="0">
                <a:solidFill>
                  <a:srgbClr val="FFFFFF"/>
                </a:solidFill>
              </a:rPr>
              <a:t>3rd grade </a:t>
            </a:r>
            <a:r>
              <a:rPr lang="en-US" sz="1800" dirty="0">
                <a:solidFill>
                  <a:srgbClr val="FFFFFF"/>
                </a:solidFill>
              </a:rPr>
              <a:t>predicts high school graduation rates.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6211CD-618F-CBA8-DA4E-599847EBC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410" y="1109287"/>
            <a:ext cx="2480650" cy="2480650"/>
          </a:xfrm>
          <a:prstGeom prst="rect">
            <a:avLst/>
          </a:prstGeom>
        </p:spPr>
      </p:pic>
      <p:sp>
        <p:nvSpPr>
          <p:cNvPr id="7" name="Google Shape;244;p26">
            <a:extLst>
              <a:ext uri="{FF2B5EF4-FFF2-40B4-BE49-F238E27FC236}">
                <a16:creationId xmlns:a16="http://schemas.microsoft.com/office/drawing/2014/main" id="{E0C97975-DBAA-A0DD-B5E4-9FA4A3C294E0}"/>
              </a:ext>
            </a:extLst>
          </p:cNvPr>
          <p:cNvSpPr txBox="1"/>
          <p:nvPr/>
        </p:nvSpPr>
        <p:spPr>
          <a:xfrm>
            <a:off x="457200" y="601663"/>
            <a:ext cx="8533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3000" b="1" dirty="0">
                <a:solidFill>
                  <a:srgbClr val="0F294A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Early Reading Builds Lifelong Success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>
              <a:solidFill>
                <a:srgbClr val="0F294A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8" name="Google Shape;245;p26">
            <a:extLst>
              <a:ext uri="{FF2B5EF4-FFF2-40B4-BE49-F238E27FC236}">
                <a16:creationId xmlns:a16="http://schemas.microsoft.com/office/drawing/2014/main" id="{BB6CB7C1-6B5B-3B12-CBF2-80FE0C66D0E4}"/>
              </a:ext>
            </a:extLst>
          </p:cNvPr>
          <p:cNvSpPr/>
          <p:nvPr/>
        </p:nvSpPr>
        <p:spPr>
          <a:xfrm>
            <a:off x="457200" y="588863"/>
            <a:ext cx="40038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53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B92DB4EA-F330-06A8-EEC5-A8912EC2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60BAD911-194A-3351-14FB-6C8310B35DF9}"/>
              </a:ext>
            </a:extLst>
          </p:cNvPr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24">
            <a:extLst>
              <a:ext uri="{FF2B5EF4-FFF2-40B4-BE49-F238E27FC236}">
                <a16:creationId xmlns:a16="http://schemas.microsoft.com/office/drawing/2014/main" id="{8259552F-214B-F3E9-4420-A09F945B8895}"/>
              </a:ext>
            </a:extLst>
          </p:cNvPr>
          <p:cNvPicPr preferRelativeResize="0"/>
          <p:nvPr/>
        </p:nvPicPr>
        <p:blipFill>
          <a:blip r:embed="rId3"/>
          <a:srcRect l="13140" t="2890" r="6062"/>
          <a:stretch/>
        </p:blipFill>
        <p:spPr>
          <a:xfrm rot="5400000">
            <a:off x="6261740" y="1679747"/>
            <a:ext cx="2829934" cy="2509274"/>
          </a:xfrm>
          <a:prstGeom prst="roundRect">
            <a:avLst>
              <a:gd name="adj" fmla="val 5311"/>
            </a:avLst>
          </a:prstGeom>
          <a:noFill/>
          <a:ln>
            <a:noFill/>
          </a:ln>
        </p:spPr>
      </p:pic>
      <p:sp>
        <p:nvSpPr>
          <p:cNvPr id="210" name="Google Shape;210;p24">
            <a:extLst>
              <a:ext uri="{FF2B5EF4-FFF2-40B4-BE49-F238E27FC236}">
                <a16:creationId xmlns:a16="http://schemas.microsoft.com/office/drawing/2014/main" id="{1102830F-6570-0CA1-C7DA-2BA663755566}"/>
              </a:ext>
            </a:extLst>
          </p:cNvPr>
          <p:cNvSpPr/>
          <p:nvPr/>
        </p:nvSpPr>
        <p:spPr>
          <a:xfrm flipH="1">
            <a:off x="3105600" y="3974647"/>
            <a:ext cx="6038400" cy="1182600"/>
          </a:xfrm>
          <a:prstGeom prst="rtTriangle">
            <a:avLst/>
          </a:prstGeom>
          <a:solidFill>
            <a:srgbClr val="0F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24">
            <a:extLst>
              <a:ext uri="{FF2B5EF4-FFF2-40B4-BE49-F238E27FC236}">
                <a16:creationId xmlns:a16="http://schemas.microsoft.com/office/drawing/2014/main" id="{BB437AEC-9008-D679-91F4-006C26903F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3D814C-4D61-35E1-2090-372441CEC609}"/>
              </a:ext>
            </a:extLst>
          </p:cNvPr>
          <p:cNvSpPr txBox="1"/>
          <p:nvPr/>
        </p:nvSpPr>
        <p:spPr>
          <a:xfrm>
            <a:off x="666750" y="1674812"/>
            <a:ext cx="24923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Before Raising a Reader</a:t>
            </a:r>
          </a:p>
        </p:txBody>
      </p:sp>
      <p:sp>
        <p:nvSpPr>
          <p:cNvPr id="23" name="Google Shape;84;p16">
            <a:extLst>
              <a:ext uri="{FF2B5EF4-FFF2-40B4-BE49-F238E27FC236}">
                <a16:creationId xmlns:a16="http://schemas.microsoft.com/office/drawing/2014/main" id="{087BA5A7-E24D-2B37-1DCE-06B286AF80C3}"/>
              </a:ext>
            </a:extLst>
          </p:cNvPr>
          <p:cNvSpPr txBox="1"/>
          <p:nvPr/>
        </p:nvSpPr>
        <p:spPr>
          <a:xfrm>
            <a:off x="457200" y="1237988"/>
            <a:ext cx="5074500" cy="305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b="1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Four step model: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b="1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Rotate Books: </a:t>
            </a:r>
            <a:r>
              <a:rPr lang="en-US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Children take home a new bag of books each week.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b="1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Engage Families: </a:t>
            </a:r>
            <a:r>
              <a:rPr lang="en-US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Parents and caregivers are supported to develop reading routines.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b="1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Expand Access: </a:t>
            </a:r>
            <a:r>
              <a:rPr lang="en-US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Families are connected to libraries and encouraged to continue the reading habit.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b="1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Celebrate Reading: </a:t>
            </a:r>
            <a:r>
              <a:rPr lang="en-US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Communities celebrate participation and progress</a:t>
            </a:r>
            <a:endParaRPr sz="1600" dirty="0">
              <a:solidFill>
                <a:srgbClr val="0F294A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" name="Google Shape;244;p26">
            <a:extLst>
              <a:ext uri="{FF2B5EF4-FFF2-40B4-BE49-F238E27FC236}">
                <a16:creationId xmlns:a16="http://schemas.microsoft.com/office/drawing/2014/main" id="{A88B1E7D-9ADB-340C-0202-A4297FE4E34C}"/>
              </a:ext>
            </a:extLst>
          </p:cNvPr>
          <p:cNvSpPr txBox="1"/>
          <p:nvPr/>
        </p:nvSpPr>
        <p:spPr>
          <a:xfrm>
            <a:off x="457200" y="601663"/>
            <a:ext cx="8533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F294A"/>
                </a:solidFill>
                <a:latin typeface="Manrope"/>
                <a:ea typeface="Manrope ExtraBold"/>
                <a:cs typeface="Manrope ExtraBold"/>
                <a:sym typeface="Manrope ExtraBold"/>
              </a:rPr>
              <a:t>Customize for your program. </a:t>
            </a:r>
            <a:r>
              <a:rPr lang="en-US" sz="1800" b="1" dirty="0">
                <a:solidFill>
                  <a:srgbClr val="0F294A"/>
                </a:solidFill>
                <a:latin typeface="Manrope"/>
                <a:ea typeface="Manrope ExtraBold"/>
                <a:cs typeface="Manrope ExtraBold"/>
                <a:sym typeface="Manrope ExtraBold"/>
              </a:rPr>
              <a:t>IE: Classic Red Book Bag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>
              <a:solidFill>
                <a:srgbClr val="0F294A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5" name="Google Shape;245;p26">
            <a:extLst>
              <a:ext uri="{FF2B5EF4-FFF2-40B4-BE49-F238E27FC236}">
                <a16:creationId xmlns:a16="http://schemas.microsoft.com/office/drawing/2014/main" id="{53332121-4A20-1791-B7E5-EC987E2C358C}"/>
              </a:ext>
            </a:extLst>
          </p:cNvPr>
          <p:cNvSpPr/>
          <p:nvPr/>
        </p:nvSpPr>
        <p:spPr>
          <a:xfrm>
            <a:off x="457200" y="588863"/>
            <a:ext cx="40038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47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B92DB4EA-F330-06A8-EEC5-A8912EC2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60BAD911-194A-3351-14FB-6C8310B35DF9}"/>
              </a:ext>
            </a:extLst>
          </p:cNvPr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4">
            <a:extLst>
              <a:ext uri="{FF2B5EF4-FFF2-40B4-BE49-F238E27FC236}">
                <a16:creationId xmlns:a16="http://schemas.microsoft.com/office/drawing/2014/main" id="{1102830F-6570-0CA1-C7DA-2BA663755566}"/>
              </a:ext>
            </a:extLst>
          </p:cNvPr>
          <p:cNvSpPr/>
          <p:nvPr/>
        </p:nvSpPr>
        <p:spPr>
          <a:xfrm flipH="1">
            <a:off x="3105600" y="3974647"/>
            <a:ext cx="6038400" cy="1182600"/>
          </a:xfrm>
          <a:prstGeom prst="rtTriangle">
            <a:avLst/>
          </a:prstGeom>
          <a:solidFill>
            <a:srgbClr val="0F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24">
            <a:extLst>
              <a:ext uri="{FF2B5EF4-FFF2-40B4-BE49-F238E27FC236}">
                <a16:creationId xmlns:a16="http://schemas.microsoft.com/office/drawing/2014/main" id="{BB437AEC-9008-D679-91F4-006C26903F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3D814C-4D61-35E1-2090-372441CEC609}"/>
              </a:ext>
            </a:extLst>
          </p:cNvPr>
          <p:cNvSpPr txBox="1"/>
          <p:nvPr/>
        </p:nvSpPr>
        <p:spPr>
          <a:xfrm>
            <a:off x="666750" y="1674812"/>
            <a:ext cx="24923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Before Raising a Reader</a:t>
            </a:r>
          </a:p>
        </p:txBody>
      </p:sp>
      <p:sp>
        <p:nvSpPr>
          <p:cNvPr id="24" name="Google Shape;244;p26">
            <a:extLst>
              <a:ext uri="{FF2B5EF4-FFF2-40B4-BE49-F238E27FC236}">
                <a16:creationId xmlns:a16="http://schemas.microsoft.com/office/drawing/2014/main" id="{A88B1E7D-9ADB-340C-0202-A4297FE4E34C}"/>
              </a:ext>
            </a:extLst>
          </p:cNvPr>
          <p:cNvSpPr txBox="1"/>
          <p:nvPr/>
        </p:nvSpPr>
        <p:spPr>
          <a:xfrm>
            <a:off x="457200" y="601663"/>
            <a:ext cx="8533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F294A"/>
                </a:solidFill>
                <a:latin typeface="Manrope"/>
                <a:ea typeface="Manrope ExtraBold"/>
                <a:cs typeface="Manrope ExtraBold"/>
                <a:sym typeface="Manrope ExtraBold"/>
              </a:rPr>
              <a:t>Community Impact</a:t>
            </a:r>
            <a:endParaRPr lang="en-US" sz="1800" b="1" dirty="0">
              <a:solidFill>
                <a:srgbClr val="0F294A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>
              <a:solidFill>
                <a:srgbClr val="0F294A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5" name="Google Shape;245;p26">
            <a:extLst>
              <a:ext uri="{FF2B5EF4-FFF2-40B4-BE49-F238E27FC236}">
                <a16:creationId xmlns:a16="http://schemas.microsoft.com/office/drawing/2014/main" id="{53332121-4A20-1791-B7E5-EC987E2C358C}"/>
              </a:ext>
            </a:extLst>
          </p:cNvPr>
          <p:cNvSpPr/>
          <p:nvPr/>
        </p:nvSpPr>
        <p:spPr>
          <a:xfrm>
            <a:off x="457200" y="588863"/>
            <a:ext cx="40038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00;p24">
            <a:extLst>
              <a:ext uri="{FF2B5EF4-FFF2-40B4-BE49-F238E27FC236}">
                <a16:creationId xmlns:a16="http://schemas.microsoft.com/office/drawing/2014/main" id="{310905C8-A1C5-0F5B-389F-8D771DFEE052}"/>
              </a:ext>
            </a:extLst>
          </p:cNvPr>
          <p:cNvSpPr/>
          <p:nvPr/>
        </p:nvSpPr>
        <p:spPr>
          <a:xfrm>
            <a:off x="457200" y="1549675"/>
            <a:ext cx="2871300" cy="1162200"/>
          </a:xfrm>
          <a:prstGeom prst="roundRect">
            <a:avLst>
              <a:gd name="adj" fmla="val 9042"/>
            </a:avLst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01;p24">
            <a:extLst>
              <a:ext uri="{FF2B5EF4-FFF2-40B4-BE49-F238E27FC236}">
                <a16:creationId xmlns:a16="http://schemas.microsoft.com/office/drawing/2014/main" id="{3562B10D-7CCE-333C-AC30-F89992C96A52}"/>
              </a:ext>
            </a:extLst>
          </p:cNvPr>
          <p:cNvSpPr txBox="1"/>
          <p:nvPr/>
        </p:nvSpPr>
        <p:spPr>
          <a:xfrm>
            <a:off x="457200" y="1702075"/>
            <a:ext cx="2871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</a:rPr>
              <a:t>XXXX </a:t>
            </a:r>
            <a:endParaRPr sz="3000" b="1" dirty="0">
              <a:solidFill>
                <a:srgbClr val="FFFFFF"/>
              </a:solidFill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Children/Families Served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4" name="Google Shape;202;p24">
            <a:extLst>
              <a:ext uri="{FF2B5EF4-FFF2-40B4-BE49-F238E27FC236}">
                <a16:creationId xmlns:a16="http://schemas.microsoft.com/office/drawing/2014/main" id="{ABC3DFEB-2755-4422-476A-71CE4B889149}"/>
              </a:ext>
            </a:extLst>
          </p:cNvPr>
          <p:cNvSpPr/>
          <p:nvPr/>
        </p:nvSpPr>
        <p:spPr>
          <a:xfrm>
            <a:off x="457200" y="2847600"/>
            <a:ext cx="2871300" cy="1445400"/>
          </a:xfrm>
          <a:prstGeom prst="roundRect">
            <a:avLst>
              <a:gd name="adj" fmla="val 9042"/>
            </a:avLst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03;p24">
            <a:extLst>
              <a:ext uri="{FF2B5EF4-FFF2-40B4-BE49-F238E27FC236}">
                <a16:creationId xmlns:a16="http://schemas.microsoft.com/office/drawing/2014/main" id="{7A7FABF0-A243-1E18-0213-83B3891A2649}"/>
              </a:ext>
            </a:extLst>
          </p:cNvPr>
          <p:cNvSpPr txBox="1"/>
          <p:nvPr/>
        </p:nvSpPr>
        <p:spPr>
          <a:xfrm>
            <a:off x="457200" y="3066736"/>
            <a:ext cx="2871300" cy="90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FFFFFF"/>
                </a:solidFill>
              </a:rPr>
              <a:t>XXXX</a:t>
            </a:r>
            <a:endParaRPr sz="35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</a:rPr>
              <a:t>Books Distributed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6" name="Google Shape;204;p24">
            <a:extLst>
              <a:ext uri="{FF2B5EF4-FFF2-40B4-BE49-F238E27FC236}">
                <a16:creationId xmlns:a16="http://schemas.microsoft.com/office/drawing/2014/main" id="{4E94BD15-2C3D-2353-DBBA-946993B84C59}"/>
              </a:ext>
            </a:extLst>
          </p:cNvPr>
          <p:cNvSpPr/>
          <p:nvPr/>
        </p:nvSpPr>
        <p:spPr>
          <a:xfrm>
            <a:off x="3492664" y="1549675"/>
            <a:ext cx="2871300" cy="1162200"/>
          </a:xfrm>
          <a:prstGeom prst="roundRect">
            <a:avLst>
              <a:gd name="adj" fmla="val 9042"/>
            </a:avLst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05;p24">
            <a:extLst>
              <a:ext uri="{FF2B5EF4-FFF2-40B4-BE49-F238E27FC236}">
                <a16:creationId xmlns:a16="http://schemas.microsoft.com/office/drawing/2014/main" id="{75471A3E-F814-A921-FC96-1C71D14025C3}"/>
              </a:ext>
            </a:extLst>
          </p:cNvPr>
          <p:cNvSpPr/>
          <p:nvPr/>
        </p:nvSpPr>
        <p:spPr>
          <a:xfrm>
            <a:off x="3492675" y="2847600"/>
            <a:ext cx="2871300" cy="1445400"/>
          </a:xfrm>
          <a:prstGeom prst="roundRect">
            <a:avLst>
              <a:gd name="adj" fmla="val 9042"/>
            </a:avLst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6;p24">
            <a:extLst>
              <a:ext uri="{FF2B5EF4-FFF2-40B4-BE49-F238E27FC236}">
                <a16:creationId xmlns:a16="http://schemas.microsoft.com/office/drawing/2014/main" id="{F043F9A3-3FAA-2C33-A9B8-68D3A99B8D8A}"/>
              </a:ext>
            </a:extLst>
          </p:cNvPr>
          <p:cNvSpPr txBox="1"/>
          <p:nvPr/>
        </p:nvSpPr>
        <p:spPr>
          <a:xfrm>
            <a:off x="3492664" y="3126666"/>
            <a:ext cx="2871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</a:rPr>
              <a:t>XXXX</a:t>
            </a:r>
            <a:endParaRPr sz="30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</a:rPr>
              <a:t>Years in Operation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9" name="Google Shape;207;p24">
            <a:extLst>
              <a:ext uri="{FF2B5EF4-FFF2-40B4-BE49-F238E27FC236}">
                <a16:creationId xmlns:a16="http://schemas.microsoft.com/office/drawing/2014/main" id="{2445E3C5-BFF9-E49F-4B17-3488B1064BB7}"/>
              </a:ext>
            </a:extLst>
          </p:cNvPr>
          <p:cNvSpPr txBox="1"/>
          <p:nvPr/>
        </p:nvSpPr>
        <p:spPr>
          <a:xfrm>
            <a:off x="3492664" y="1617013"/>
            <a:ext cx="2871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</a:rPr>
              <a:t>XXXX</a:t>
            </a:r>
            <a:endParaRPr sz="30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</a:rPr>
              <a:t>Implementing Sites</a:t>
            </a:r>
            <a:endParaRPr sz="1200" dirty="0">
              <a:solidFill>
                <a:srgbClr val="FFFFFF"/>
              </a:solidFill>
            </a:endParaRPr>
          </a:p>
        </p:txBody>
      </p:sp>
      <p:pic>
        <p:nvPicPr>
          <p:cNvPr id="10" name="Google Shape;208;p24">
            <a:extLst>
              <a:ext uri="{FF2B5EF4-FFF2-40B4-BE49-F238E27FC236}">
                <a16:creationId xmlns:a16="http://schemas.microsoft.com/office/drawing/2014/main" id="{31BBFB01-A78D-73A6-D576-1383E43194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339" t="2217" r="37887" b="2207"/>
          <a:stretch/>
        </p:blipFill>
        <p:spPr>
          <a:xfrm>
            <a:off x="6528150" y="1549675"/>
            <a:ext cx="2229600" cy="2743200"/>
          </a:xfrm>
          <a:prstGeom prst="roundRect">
            <a:avLst>
              <a:gd name="adj" fmla="val 5311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08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94A"/>
        </a:solidFill>
        <a:effectLst/>
      </p:bgPr>
    </p:bg>
    <p:spTree>
      <p:nvGrpSpPr>
        <p:cNvPr id="1" name="Shape 80">
          <a:extLst>
            <a:ext uri="{FF2B5EF4-FFF2-40B4-BE49-F238E27FC236}">
              <a16:creationId xmlns:a16="http://schemas.microsoft.com/office/drawing/2014/main" id="{CFC683A2-BC96-CBDA-1B60-C695FEF3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>
            <a:extLst>
              <a:ext uri="{FF2B5EF4-FFF2-40B4-BE49-F238E27FC236}">
                <a16:creationId xmlns:a16="http://schemas.microsoft.com/office/drawing/2014/main" id="{10501439-8BBE-D76B-F287-971C826FD323}"/>
              </a:ext>
            </a:extLst>
          </p:cNvPr>
          <p:cNvSpPr txBox="1"/>
          <p:nvPr/>
        </p:nvSpPr>
        <p:spPr>
          <a:xfrm>
            <a:off x="457200" y="1201678"/>
            <a:ext cx="5074500" cy="143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Short family success story, e.g.,</a:t>
            </a:r>
          </a:p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"The Smith family shared that the weekly book rotation helped them create a nightly reading routine that continues today."</a:t>
            </a:r>
            <a:endParaRPr sz="1600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5" name="Google Shape;85;p16">
            <a:extLst>
              <a:ext uri="{FF2B5EF4-FFF2-40B4-BE49-F238E27FC236}">
                <a16:creationId xmlns:a16="http://schemas.microsoft.com/office/drawing/2014/main" id="{1C96E4FF-E3DF-DA2E-ED5A-44F252035144}"/>
              </a:ext>
            </a:extLst>
          </p:cNvPr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>
            <a:extLst>
              <a:ext uri="{FF2B5EF4-FFF2-40B4-BE49-F238E27FC236}">
                <a16:creationId xmlns:a16="http://schemas.microsoft.com/office/drawing/2014/main" id="{A60D75CD-7898-40BE-8008-7E20DCFC3627}"/>
              </a:ext>
            </a:extLst>
          </p:cNvPr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6">
            <a:extLst>
              <a:ext uri="{FF2B5EF4-FFF2-40B4-BE49-F238E27FC236}">
                <a16:creationId xmlns:a16="http://schemas.microsoft.com/office/drawing/2014/main" id="{1678E91A-7215-1612-3765-EDD155DE4E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;p20">
            <a:extLst>
              <a:ext uri="{FF2B5EF4-FFF2-40B4-BE49-F238E27FC236}">
                <a16:creationId xmlns:a16="http://schemas.microsoft.com/office/drawing/2014/main" id="{365BFFFD-91F0-C63F-FB14-8B856908C53F}"/>
              </a:ext>
            </a:extLst>
          </p:cNvPr>
          <p:cNvSpPr txBox="1"/>
          <p:nvPr/>
        </p:nvSpPr>
        <p:spPr>
          <a:xfrm>
            <a:off x="457200" y="781775"/>
            <a:ext cx="853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Stories from Our Families</a:t>
            </a:r>
            <a:endParaRPr sz="3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4" name="Google Shape;131;p20">
            <a:extLst>
              <a:ext uri="{FF2B5EF4-FFF2-40B4-BE49-F238E27FC236}">
                <a16:creationId xmlns:a16="http://schemas.microsoft.com/office/drawing/2014/main" id="{D7329348-131E-EF36-F249-F6A4AD460D59}"/>
              </a:ext>
            </a:extLst>
          </p:cNvPr>
          <p:cNvSpPr/>
          <p:nvPr/>
        </p:nvSpPr>
        <p:spPr>
          <a:xfrm>
            <a:off x="457200" y="738350"/>
            <a:ext cx="47169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7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 l="-4630" r="-2309" b="-2312"/>
          <a:stretch/>
        </p:blipFill>
        <p:spPr>
          <a:xfrm>
            <a:off x="8381550" y="129796"/>
            <a:ext cx="609401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0F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;p16">
            <a:extLst>
              <a:ext uri="{FF2B5EF4-FFF2-40B4-BE49-F238E27FC236}">
                <a16:creationId xmlns:a16="http://schemas.microsoft.com/office/drawing/2014/main" id="{F72946F4-89F4-554D-7DAD-BFD337C6B7AB}"/>
              </a:ext>
            </a:extLst>
          </p:cNvPr>
          <p:cNvSpPr txBox="1"/>
          <p:nvPr/>
        </p:nvSpPr>
        <p:spPr>
          <a:xfrm>
            <a:off x="359228" y="1447422"/>
            <a:ext cx="50745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Supports school readiness and long-term educational outcomes.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Strengthens families and communities.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800" dirty="0">
                <a:solidFill>
                  <a:srgbClr val="0F294A"/>
                </a:solidFill>
                <a:latin typeface="Manrope"/>
                <a:ea typeface="Manrope"/>
                <a:cs typeface="Manrope"/>
                <a:sym typeface="Manrope"/>
              </a:rPr>
              <a:t>Reduces the need for costly remedial education later.</a:t>
            </a:r>
            <a:endParaRPr sz="1800" dirty="0">
              <a:solidFill>
                <a:srgbClr val="0F294A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" name="Google Shape;219;p25">
            <a:extLst>
              <a:ext uri="{FF2B5EF4-FFF2-40B4-BE49-F238E27FC236}">
                <a16:creationId xmlns:a16="http://schemas.microsoft.com/office/drawing/2014/main" id="{1F5869D9-8260-BF1E-084E-7BED0508BAC4}"/>
              </a:ext>
            </a:extLst>
          </p:cNvPr>
          <p:cNvSpPr/>
          <p:nvPr/>
        </p:nvSpPr>
        <p:spPr>
          <a:xfrm>
            <a:off x="5349246" y="1536409"/>
            <a:ext cx="3435525" cy="2604887"/>
          </a:xfrm>
          <a:prstGeom prst="roundRect">
            <a:avLst>
              <a:gd name="adj" fmla="val 9042"/>
            </a:avLst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20;p25">
            <a:extLst>
              <a:ext uri="{FF2B5EF4-FFF2-40B4-BE49-F238E27FC236}">
                <a16:creationId xmlns:a16="http://schemas.microsoft.com/office/drawing/2014/main" id="{AD864378-4B9C-044E-194C-39274C78DAEC}"/>
              </a:ext>
            </a:extLst>
          </p:cNvPr>
          <p:cNvSpPr txBox="1"/>
          <p:nvPr/>
        </p:nvSpPr>
        <p:spPr>
          <a:xfrm>
            <a:off x="5672928" y="1719830"/>
            <a:ext cx="2872642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Every $1 invested in early literacy yields up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in long-term savings.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7" name="Google Shape;244;p26">
            <a:extLst>
              <a:ext uri="{FF2B5EF4-FFF2-40B4-BE49-F238E27FC236}">
                <a16:creationId xmlns:a16="http://schemas.microsoft.com/office/drawing/2014/main" id="{E0C97975-DBAA-A0DD-B5E4-9FA4A3C294E0}"/>
              </a:ext>
            </a:extLst>
          </p:cNvPr>
          <p:cNvSpPr txBox="1"/>
          <p:nvPr/>
        </p:nvSpPr>
        <p:spPr>
          <a:xfrm>
            <a:off x="457200" y="601663"/>
            <a:ext cx="85338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3000" b="1" dirty="0">
                <a:solidFill>
                  <a:srgbClr val="0F294A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Investing in Early Literacy Pays Off</a:t>
            </a:r>
            <a:endParaRPr lang="en-US" sz="3000" b="1" dirty="0">
              <a:solidFill>
                <a:srgbClr val="0F294A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8" name="Google Shape;245;p26">
            <a:extLst>
              <a:ext uri="{FF2B5EF4-FFF2-40B4-BE49-F238E27FC236}">
                <a16:creationId xmlns:a16="http://schemas.microsoft.com/office/drawing/2014/main" id="{BB6CB7C1-6B5B-3B12-CBF2-80FE0C66D0E4}"/>
              </a:ext>
            </a:extLst>
          </p:cNvPr>
          <p:cNvSpPr/>
          <p:nvPr/>
        </p:nvSpPr>
        <p:spPr>
          <a:xfrm>
            <a:off x="457200" y="588863"/>
            <a:ext cx="40038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4;p26">
            <a:extLst>
              <a:ext uri="{FF2B5EF4-FFF2-40B4-BE49-F238E27FC236}">
                <a16:creationId xmlns:a16="http://schemas.microsoft.com/office/drawing/2014/main" id="{E51CC72F-DC73-3D5B-4338-2FA213089F91}"/>
              </a:ext>
            </a:extLst>
          </p:cNvPr>
          <p:cNvSpPr txBox="1"/>
          <p:nvPr/>
        </p:nvSpPr>
        <p:spPr>
          <a:xfrm>
            <a:off x="6124800" y="2470967"/>
            <a:ext cx="2022049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7200" b="1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$13 </a:t>
            </a:r>
            <a:endParaRPr lang="en-US" sz="7200" b="1" dirty="0">
              <a:solidFill>
                <a:schemeClr val="bg1"/>
              </a:solidFill>
              <a:latin typeface="Manrope"/>
              <a:ea typeface="Manrope ExtraBold"/>
              <a:cs typeface="Manrope ExtraBold"/>
              <a:sym typeface="Manrope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9322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94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>
          <a:blip r:embed="rId3"/>
          <a:srcRect l="19123" t="216" r="19362" b="-216"/>
          <a:stretch/>
        </p:blipFill>
        <p:spPr>
          <a:xfrm>
            <a:off x="5655600" y="0"/>
            <a:ext cx="3485814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457200" y="781775"/>
            <a:ext cx="853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How You Can Help</a:t>
            </a:r>
            <a:endParaRPr sz="3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57200" y="738350"/>
            <a:ext cx="47169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457200" y="1549250"/>
            <a:ext cx="4482300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5760" lvl="0" indent="-2381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6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Fund Program Expansion: </a:t>
            </a: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Reach more children and families.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6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Sponsor Book Bags: </a:t>
            </a: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Provide a set of books for a classroom.</a:t>
            </a:r>
          </a:p>
          <a:p>
            <a:pPr marL="365760" lvl="0" indent="-2381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  <a:buFont typeface="Manrope"/>
              <a:buChar char="●"/>
            </a:pPr>
            <a:r>
              <a:rPr lang="en-US" sz="1600" b="1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Support Family Workshops: </a:t>
            </a: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Help deliver parent engagement sessions.</a:t>
            </a:r>
            <a:endParaRPr sz="1600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3" name="Google Shape;133;p20"/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19;p25">
            <a:extLst>
              <a:ext uri="{FF2B5EF4-FFF2-40B4-BE49-F238E27FC236}">
                <a16:creationId xmlns:a16="http://schemas.microsoft.com/office/drawing/2014/main" id="{B0A45EBA-C4C3-47E4-DAE3-C65BF8C6733D}"/>
              </a:ext>
            </a:extLst>
          </p:cNvPr>
          <p:cNvSpPr/>
          <p:nvPr/>
        </p:nvSpPr>
        <p:spPr>
          <a:xfrm>
            <a:off x="457199" y="3670706"/>
            <a:ext cx="6660037" cy="1162200"/>
          </a:xfrm>
          <a:prstGeom prst="roundRect">
            <a:avLst>
              <a:gd name="adj" fmla="val 9042"/>
            </a:avLst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20;p25">
            <a:extLst>
              <a:ext uri="{FF2B5EF4-FFF2-40B4-BE49-F238E27FC236}">
                <a16:creationId xmlns:a16="http://schemas.microsoft.com/office/drawing/2014/main" id="{E34955E0-1F7C-FF1F-17D8-B0FD1BE531D0}"/>
              </a:ext>
            </a:extLst>
          </p:cNvPr>
          <p:cNvSpPr txBox="1"/>
          <p:nvPr/>
        </p:nvSpPr>
        <p:spPr>
          <a:xfrm>
            <a:off x="1906526" y="3927429"/>
            <a:ext cx="540089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</a:rPr>
              <a:t>LOCAL CALL TO ACTION</a:t>
            </a:r>
            <a:endParaRPr sz="1200" dirty="0">
              <a:solidFill>
                <a:srgbClr val="FFFFFF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2D26B7-8EE0-AEB2-5B07-8CD1E50E9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380" y="3649686"/>
            <a:ext cx="1183220" cy="11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0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94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/>
        </p:nvSpPr>
        <p:spPr>
          <a:xfrm>
            <a:off x="457200" y="781775"/>
            <a:ext cx="8533800" cy="144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THANK YOU!</a:t>
            </a:r>
            <a:endParaRPr sz="82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57200" y="738350"/>
            <a:ext cx="4716900" cy="63900"/>
          </a:xfrm>
          <a:prstGeom prst="rect">
            <a:avLst/>
          </a:prstGeom>
          <a:solidFill>
            <a:srgbClr val="78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457200" y="2643622"/>
            <a:ext cx="4482300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635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[Affiliate Contact Name]</a:t>
            </a:r>
          </a:p>
          <a:p>
            <a:pPr marL="127635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[Phone Number]</a:t>
            </a:r>
          </a:p>
          <a:p>
            <a:pPr marL="127635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[Email Address]</a:t>
            </a:r>
          </a:p>
          <a:p>
            <a:pPr marL="127635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AB40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[Website or Social Media Handles]</a:t>
            </a:r>
            <a:endParaRPr sz="1600" dirty="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3" name="Google Shape;133;p20"/>
          <p:cNvSpPr/>
          <p:nvPr/>
        </p:nvSpPr>
        <p:spPr>
          <a:xfrm rot="10800000" flipH="1">
            <a:off x="-8650" y="-11125"/>
            <a:ext cx="2781300" cy="5238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 flipH="1">
            <a:off x="3105600" y="3960875"/>
            <a:ext cx="6038400" cy="1182600"/>
          </a:xfrm>
          <a:prstGeom prst="rtTriangle">
            <a:avLst/>
          </a:prstGeom>
          <a:solidFill>
            <a:srgbClr val="FA1F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550" y="4382546"/>
            <a:ext cx="609400" cy="60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5;p25">
            <a:extLst>
              <a:ext uri="{FF2B5EF4-FFF2-40B4-BE49-F238E27FC236}">
                <a16:creationId xmlns:a16="http://schemas.microsoft.com/office/drawing/2014/main" id="{7FA2A822-4172-3708-470D-EFD05238FCA2}"/>
              </a:ext>
            </a:extLst>
          </p:cNvPr>
          <p:cNvPicPr preferRelativeResize="0"/>
          <p:nvPr/>
        </p:nvPicPr>
        <p:blipFill>
          <a:blip r:embed="rId4"/>
          <a:srcRect l="37960" r="11645" b="7093"/>
          <a:stretch/>
        </p:blipFill>
        <p:spPr>
          <a:xfrm>
            <a:off x="6363093" y="1006840"/>
            <a:ext cx="2441703" cy="3223330"/>
          </a:xfrm>
          <a:prstGeom prst="roundRect">
            <a:avLst>
              <a:gd name="adj" fmla="val 5311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934bf9-8a24-4b00-9584-f63b3b351389" xsi:nil="true"/>
    <lcf76f155ced4ddcb4097134ff3c332f xmlns="1bddb17a-8e97-45a2-8d86-2b13e078e0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80C7CB4AC664CA2531CFF5FC51DE1" ma:contentTypeVersion="14" ma:contentTypeDescription="Create a new document." ma:contentTypeScope="" ma:versionID="73495897e9cb984e9f85f2ad718cb605">
  <xsd:schema xmlns:xsd="http://www.w3.org/2001/XMLSchema" xmlns:xs="http://www.w3.org/2001/XMLSchema" xmlns:p="http://schemas.microsoft.com/office/2006/metadata/properties" xmlns:ns2="1bddb17a-8e97-45a2-8d86-2b13e078e0e1" xmlns:ns3="3e934bf9-8a24-4b00-9584-f63b3b351389" xmlns:ns4="3e0c16ee-b06a-4008-9cf4-a9614db1c918" targetNamespace="http://schemas.microsoft.com/office/2006/metadata/properties" ma:root="true" ma:fieldsID="e128701dd2922cfedd8a5c3fc22ee1ee" ns2:_="" ns3:_="" ns4:_="">
    <xsd:import namespace="1bddb17a-8e97-45a2-8d86-2b13e078e0e1"/>
    <xsd:import namespace="3e934bf9-8a24-4b00-9584-f63b3b351389"/>
    <xsd:import namespace="3e0c16ee-b06a-4008-9cf4-a9614db1c9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db17a-8e97-45a2-8d86-2b13e078e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47388af-665a-4bdc-8106-95c6eb10b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34bf9-8a24-4b00-9584-f63b3b35138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e3ad186-3a83-4b47-b62b-3b19c9bf1111}" ma:internalName="TaxCatchAll" ma:showField="CatchAllData" ma:web="3e934bf9-8a24-4b00-9584-f63b3b3513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16ee-b06a-4008-9cf4-a9614db1c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BA9331-6A82-49A4-8CCE-D653827AC0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726677-DCA6-4EEB-8AFB-6E7C89B7EA59}">
  <ds:schemaRefs>
    <ds:schemaRef ds:uri="1bddb17a-8e97-45a2-8d86-2b13e078e0e1"/>
    <ds:schemaRef ds:uri="3e934bf9-8a24-4b00-9584-f63b3b3513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C9788FC-A945-435D-8A39-DA9AF9036167}">
  <ds:schemaRefs>
    <ds:schemaRef ds:uri="1bddb17a-8e97-45a2-8d86-2b13e078e0e1"/>
    <ds:schemaRef ds:uri="3e0c16ee-b06a-4008-9cf4-a9614db1c918"/>
    <ds:schemaRef ds:uri="3e934bf9-8a24-4b00-9584-f63b3b3513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374</Words>
  <Application>Microsoft Macintosh PowerPoint</Application>
  <PresentationFormat>On-screen Show (16:9)</PresentationFormat>
  <Paragraphs>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Manrope</vt:lpstr>
      <vt:lpstr>Manrope ExtraBold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White</cp:lastModifiedBy>
  <cp:revision>292</cp:revision>
  <dcterms:modified xsi:type="dcterms:W3CDTF">2025-06-06T19:59:27Z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0x0101002D880C7CB4AC664CA2531CFF5FC51DE1</vt:lpwstr>
  </property>
  <property fmtid="{D5CDD505-2E9C-101B-9397-08002B2CF9AE}" pid="3" name="MediaServiceImageTags">
    <vt:lpwstr/>
  </property>
</Properties>
</file>